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2" r:id="rId2"/>
  </p:sldMasterIdLst>
  <p:notesMasterIdLst>
    <p:notesMasterId r:id="rId12"/>
  </p:notesMasterIdLst>
  <p:sldIdLst>
    <p:sldId id="322" r:id="rId3"/>
    <p:sldId id="329" r:id="rId4"/>
    <p:sldId id="340" r:id="rId5"/>
    <p:sldId id="339" r:id="rId6"/>
    <p:sldId id="352" r:id="rId7"/>
    <p:sldId id="354" r:id="rId8"/>
    <p:sldId id="356" r:id="rId9"/>
    <p:sldId id="357" r:id="rId10"/>
    <p:sldId id="353" r:id="rId11"/>
  </p:sldIdLst>
  <p:sldSz cx="9144000" cy="6858000" type="screen4x3"/>
  <p:notesSz cx="6950075" cy="9236075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3AE4A5E-F308-ACD2-03C9-1ACA7A718276}" name="Stephanie Co" initials="SC" userId="S::sco@beyondhousing.org::4228e4e7-0c47-4da0-b4c1-6b301f774751" providerId="AD"/>
  <p188:author id="{6389E695-785D-8BEB-B786-641A94B88D67}" name="Chris Krehmeyer" initials="CK" userId="S::ckrehmeyer@beyondhousing.org::9218c3a4-91ae-456a-abe2-643e5398b5ef" providerId="AD"/>
  <p188:author id="{4239A1BC-E631-133F-A647-EB60B20887BE}" name="Reyna Spencer" initials="RS" userId="S::rspencer@beyondhousing.org::5ade20c0-7c27-4d8e-9cfb-103fd9c187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microsoft.com/office/2018/10/relationships/authors" Target="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34B4769-3A87-4192-B547-02C3B182A9C0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96DE437-3886-418C-91D2-A1CF581F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3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 Rob: A TDD can pay for personnel that are assigned to transportation-related projects.  St. Ann is using its joint TDD with Bi-State Development to pay for its streets department staff members.  There may be some challenges if the personnel in question are general public works engaged in both streets-related work and other work.  There would need to be a means by which the wages of those staff members are tracked so that the appropriate portion can be allocated to the TDD.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32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5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4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5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15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07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DE437-3886-418C-91D2-A1CF581F7E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3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344"/>
            <a:ext cx="9144000" cy="1438656"/>
          </a:xfrm>
          <a:prstGeom prst="rect">
            <a:avLst/>
          </a:prstGeom>
        </p:spPr>
      </p:pic>
      <p:pic>
        <p:nvPicPr>
          <p:cNvPr id="14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 rot="10800000">
            <a:off x="0" y="1"/>
            <a:ext cx="9144000" cy="143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624972"/>
            <a:ext cx="2438400" cy="15682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>
              <a:defRPr sz="900"/>
            </a:lvl1pPr>
          </a:lstStyle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447800"/>
            <a:ext cx="299085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1025235" y="2895600"/>
            <a:ext cx="7696200" cy="1371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200" b="1" baseline="0">
                <a:solidFill>
                  <a:schemeClr val="tx1"/>
                </a:solidFill>
                <a:latin typeface="Calibri" panose="020F0502020204030204" pitchFamily="34" charset="0"/>
                <a:cs typeface="Calibri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/>
              <a:t>Presentation Title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1040478" y="4910052"/>
            <a:ext cx="3962400" cy="838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Presenter(s)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4" hasCustomPrompt="1"/>
          </p:nvPr>
        </p:nvSpPr>
        <p:spPr>
          <a:xfrm>
            <a:off x="1041861" y="4572000"/>
            <a:ext cx="3067050" cy="304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334125"/>
            <a:ext cx="1524000" cy="215444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800" b="1">
                <a:solidFill>
                  <a:schemeClr val="tx2"/>
                </a:solidFill>
                <a:latin typeface="Calibri" panose="020F0502020204030204" pitchFamily="34" charset="0"/>
              </a:rPr>
              <a:t>© 2018 Armstrong Teasdale LLP</a:t>
            </a:r>
          </a:p>
        </p:txBody>
      </p:sp>
    </p:spTree>
    <p:extLst>
      <p:ext uri="{BB962C8B-B14F-4D97-AF65-F5344CB8AC3E}">
        <p14:creationId xmlns:p14="http://schemas.microsoft.com/office/powerpoint/2010/main" val="191932749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AT Vertica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019800"/>
          </a:xfrm>
        </p:spPr>
        <p:txBody>
          <a:bodyPr vert="eaVer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81000"/>
            <a:ext cx="5486400" cy="6019800"/>
          </a:xfrm>
        </p:spPr>
        <p:txBody>
          <a:bodyPr vert="eaVert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601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523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5102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T 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523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221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T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523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979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T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4038600" cy="25908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1"/>
            <a:ext cx="4038600" cy="25908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523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124200"/>
            <a:ext cx="4038600" cy="25908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124200"/>
            <a:ext cx="4038600" cy="25908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4572000" y="304800"/>
            <a:ext cx="0" cy="541020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57200" y="3009900"/>
            <a:ext cx="8229600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4542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523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573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523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722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523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6424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 Vertica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0"/>
          <a:stretch>
            <a:fillRect/>
          </a:stretch>
        </p:blipFill>
        <p:spPr bwMode="auto">
          <a:xfrm rot="16200000">
            <a:off x="4998721" y="2712719"/>
            <a:ext cx="6857999" cy="143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5400000">
            <a:off x="-998540" y="1531937"/>
            <a:ext cx="2895600" cy="288925"/>
          </a:xfrm>
          <a:solidFill>
            <a:schemeClr val="bg1"/>
          </a:solidFill>
        </p:spPr>
        <p:txBody>
          <a:bodyPr/>
          <a:lstStyle>
            <a:lvl1pPr algn="l">
              <a:defRPr sz="1000"/>
            </a:lvl1pPr>
          </a:lstStyle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306220" y="1627981"/>
            <a:ext cx="2990850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 rot="5400000">
            <a:off x="2142605" y="2828405"/>
            <a:ext cx="5925591" cy="1371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200" b="1" baseline="0">
                <a:solidFill>
                  <a:schemeClr val="tx1"/>
                </a:solidFill>
                <a:latin typeface="OfficinaSansITCStd Book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/>
              <a:t>Presentation Title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 rot="5400000">
            <a:off x="800100" y="1841961"/>
            <a:ext cx="3962400" cy="1447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Presented by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4" hasCustomPrompt="1"/>
          </p:nvPr>
        </p:nvSpPr>
        <p:spPr>
          <a:xfrm rot="5400000">
            <a:off x="2124075" y="1963534"/>
            <a:ext cx="3067050" cy="304800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>
            <a:fillRect/>
          </a:stretch>
        </p:blipFill>
        <p:spPr>
          <a:xfrm rot="5400000">
            <a:off x="-2709672" y="2709671"/>
            <a:ext cx="6857999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390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6"/>
          <a:stretch>
            <a:fillRect/>
          </a:stretch>
        </p:blipFill>
        <p:spPr>
          <a:xfrm>
            <a:off x="0" y="5720441"/>
            <a:ext cx="9144000" cy="1123269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4800" y="6416603"/>
            <a:ext cx="838200" cy="31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035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490156"/>
            <a:ext cx="2895600" cy="2120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457200" y="6490156"/>
            <a:ext cx="1524000" cy="21544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800" b="1">
                <a:solidFill>
                  <a:schemeClr val="tx2"/>
                </a:solidFill>
                <a:latin typeface="Calibri" panose="020F0502020204030204" pitchFamily="34" charset="0"/>
              </a:rPr>
              <a:t>© 2018 Armstrong Teasdale LLP</a:t>
            </a:r>
          </a:p>
        </p:txBody>
      </p:sp>
    </p:spTree>
    <p:extLst>
      <p:ext uri="{BB962C8B-B14F-4D97-AF65-F5344CB8AC3E}">
        <p14:creationId xmlns:p14="http://schemas.microsoft.com/office/powerpoint/2010/main" val="54016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82" r:id="rId5"/>
    <p:sldLayoutId id="2147483678" r:id="rId6"/>
    <p:sldLayoutId id="2147483679" r:id="rId7"/>
    <p:sldLayoutId id="2147483680" r:id="rId8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itchFamily="34" charset="0"/>
        </a:defRPr>
      </a:lvl1pPr>
    </p:titleStyle>
    <p:bodyStyle>
      <a:lvl1pPr marL="230188" indent="-230188" algn="l" defTabSz="914400" rtl="0" eaLnBrk="1" latinLnBrk="0" hangingPunct="1">
        <a:spcBef>
          <a:spcPts val="1000"/>
        </a:spcBef>
        <a:buClr>
          <a:schemeClr val="tx1"/>
        </a:buClr>
        <a:buSzPct val="90000"/>
        <a:buFont typeface="Wingdings" pitchFamily="2" charset="2"/>
        <a:buChar char="§"/>
        <a:defRPr sz="2400" b="1" kern="1200">
          <a:solidFill>
            <a:schemeClr val="tx2"/>
          </a:solidFill>
          <a:latin typeface="Calibri" panose="020F0502020204030204" pitchFamily="34" charset="0"/>
          <a:ea typeface="+mn-ea"/>
          <a:cs typeface="Calibri" pitchFamily="34" charset="0"/>
        </a:defRPr>
      </a:lvl1pPr>
      <a:lvl2pPr marL="684213" indent="-227013" algn="l" defTabSz="914400" rtl="0" eaLnBrk="1" latinLnBrk="0" hangingPunct="1">
        <a:spcBef>
          <a:spcPts val="1000"/>
        </a:spcBef>
        <a:buClr>
          <a:schemeClr val="tx1"/>
        </a:buClr>
        <a:buSzPct val="90000"/>
        <a:buFont typeface="Arial" pitchFamily="34" charset="0"/>
        <a:buChar char="•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ts val="1000"/>
        </a:spcBef>
        <a:buClr>
          <a:schemeClr val="tx1"/>
        </a:buClr>
        <a:buFont typeface="OfficinaSansITCStd Book" pitchFamily="50" charset="0"/>
        <a:buChar char="−"/>
        <a:defRPr sz="2200" kern="1200">
          <a:solidFill>
            <a:schemeClr val="tx2"/>
          </a:solidFill>
          <a:latin typeface="Calibri" panose="020F0502020204030204" pitchFamily="34" charset="0"/>
          <a:ea typeface="+mn-ea"/>
          <a:cs typeface="Calibri" pitchFamily="34" charset="0"/>
        </a:defRPr>
      </a:lvl3pPr>
      <a:lvl4pPr marL="1546225" indent="-174625" algn="l" defTabSz="914400" rtl="0" eaLnBrk="1" latinLnBrk="0" hangingPunct="1">
        <a:spcBef>
          <a:spcPts val="10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Calibri" pitchFamily="34" charset="0"/>
        </a:defRPr>
      </a:lvl4pPr>
      <a:lvl5pPr marL="2000250" indent="-171450" algn="l" defTabSz="914400" rtl="0" eaLnBrk="1" latinLnBrk="0" hangingPunct="1">
        <a:spcBef>
          <a:spcPts val="1000"/>
        </a:spcBef>
        <a:buClr>
          <a:schemeClr val="tx1"/>
        </a:buClr>
        <a:buSzPct val="90000"/>
        <a:buFont typeface="Arial" pitchFamily="34" charset="0"/>
        <a:buChar char="»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>
            <a:fillRect/>
          </a:stretch>
        </p:blipFill>
        <p:spPr bwMode="auto">
          <a:xfrm rot="5400000">
            <a:off x="-2813454" y="2816225"/>
            <a:ext cx="6858000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5400000">
            <a:off x="5143500" y="2857500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5400000">
            <a:off x="1699417" y="1166019"/>
            <a:ext cx="609600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079586" y="1344203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-334963" y="9604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/>
                </a:solidFill>
              </a:defRPr>
            </a:lvl1pPr>
          </a:lstStyle>
          <a:p>
            <a:fld id="{0B3C2AB0-6FCC-43F8-B047-D0BD5542F9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-81989" y="5956861"/>
            <a:ext cx="1009650" cy="37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2" r:id="rId2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SzPct val="90000"/>
        <a:buFont typeface="Wingdings" pitchFamily="2" charset="2"/>
        <a:buChar char="§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SzPct val="90000"/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OfficinaSansITCStd Book" pitchFamily="50" charset="0"/>
        <a:buChar char="−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SzPct val="90000"/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SzPct val="90000"/>
        <a:buFont typeface="Arial" pitchFamily="34" charset="0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066800" y="3200400"/>
            <a:ext cx="7696200" cy="1371600"/>
          </a:xfrm>
        </p:spPr>
        <p:txBody>
          <a:bodyPr>
            <a:normAutofit fontScale="92500"/>
          </a:bodyPr>
          <a:lstStyle/>
          <a:p>
            <a:r>
              <a:rPr lang="en-US" dirty="0"/>
              <a:t>Creation of Multi-Jurisdictional Transportation Development District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66800" y="5029200"/>
            <a:ext cx="3962400" cy="83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Presented by Robert Klahr, Armstrong Teasdale </a:t>
            </a:r>
          </a:p>
          <a:p>
            <a:r>
              <a:rPr lang="en-US" dirty="0" err="1"/>
              <a:t>rklahr@atllp.com</a:t>
            </a:r>
            <a:r>
              <a:rPr lang="en-US" dirty="0"/>
              <a:t>, 314-552-6683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00EE57-467E-465E-83DB-2FC1A4215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5545437"/>
            <a:ext cx="2203759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ommunity Impact Network: Partners">
            <a:extLst>
              <a:ext uri="{FF2B5EF4-FFF2-40B4-BE49-F238E27FC236}">
                <a16:creationId xmlns:a16="http://schemas.microsoft.com/office/drawing/2014/main" id="{F344F61F-9E80-42D8-8725-1D03D35E9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7074" y="5257800"/>
            <a:ext cx="2066926" cy="77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613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/>
              <a:t>Creation of Multi-Jurisdictional Transportation Development District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91" y="1066800"/>
            <a:ext cx="8229600" cy="559276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Mayors of the 24:1 Municipal Partnership desire to </a:t>
            </a:r>
          </a:p>
          <a:p>
            <a:pPr lvl="1"/>
            <a:r>
              <a:rPr lang="en-US"/>
              <a:t>Create an additional revenue stream for capital improvements</a:t>
            </a:r>
          </a:p>
          <a:p>
            <a:pPr lvl="1"/>
            <a:r>
              <a:rPr lang="en-US"/>
              <a:t>Pool resources to address transportation needs, including ongoing maintenance, capital improvements and special projects</a:t>
            </a:r>
          </a:p>
          <a:p>
            <a:pPr lvl="1"/>
            <a:r>
              <a:rPr lang="en-US"/>
              <a:t>Create a legal governing body for the Partnership</a:t>
            </a:r>
          </a:p>
          <a:p>
            <a:r>
              <a:rPr lang="en-US"/>
              <a:t>Creation of a Multi-Jurisdictional Transportation Development District or “TDD,” a political subdivision of the State, will accomplish these goals. </a:t>
            </a:r>
          </a:p>
          <a:p>
            <a:r>
              <a:rPr lang="en-US"/>
              <a:t>Formation - Petition to the St. Louis County Circuit Court</a:t>
            </a:r>
          </a:p>
          <a:p>
            <a:pPr lvl="1"/>
            <a:r>
              <a:rPr lang="en-US"/>
              <a:t>Filed by 2 or more municipalities within the 24:1 Municipal Partnership</a:t>
            </a:r>
          </a:p>
          <a:p>
            <a:pPr lvl="1"/>
            <a:r>
              <a:rPr lang="en-US"/>
              <a:t>TDD boundaries include all property within the participating municipalities (must be contiguous) </a:t>
            </a:r>
          </a:p>
          <a:p>
            <a:pPr lvl="1"/>
            <a:r>
              <a:rPr lang="en-US"/>
              <a:t>Election of registered voters within the TDD is required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177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/>
              <a:t>Multi-Jurisdictional TDD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927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Revenue Source - Sales Tax of up to 1%</a:t>
            </a:r>
          </a:p>
          <a:p>
            <a:endParaRPr lang="en-US" dirty="0"/>
          </a:p>
          <a:p>
            <a:r>
              <a:rPr lang="en-US" dirty="0"/>
              <a:t>What can a TDD pay for?</a:t>
            </a:r>
          </a:p>
          <a:p>
            <a:pPr lvl="1"/>
            <a:r>
              <a:rPr lang="en-US" dirty="0"/>
              <a:t>Bridge, street, road, highway, access road, interchange, intersection, signing, signalization</a:t>
            </a:r>
          </a:p>
          <a:p>
            <a:pPr lvl="1"/>
            <a:r>
              <a:rPr lang="en-US" dirty="0"/>
              <a:t>Sidewalks, streetscape</a:t>
            </a:r>
          </a:p>
          <a:p>
            <a:pPr lvl="1"/>
            <a:r>
              <a:rPr lang="en-US" dirty="0"/>
              <a:t>Parking lot, garage</a:t>
            </a:r>
          </a:p>
          <a:p>
            <a:pPr lvl="1"/>
            <a:r>
              <a:rPr lang="en-US" dirty="0"/>
              <a:t>Bus stop, light rail, or other mass transit </a:t>
            </a:r>
          </a:p>
          <a:p>
            <a:pPr lvl="1"/>
            <a:r>
              <a:rPr lang="en-US" dirty="0"/>
              <a:t>Personnel assigned to transportation-related projects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TDD governed by a Board of Directors comprised of presiding officer of each participating municipality (e.g., mayor or village chair)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240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/>
              <a:t>Equitable Allocation of TDD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A comprehensive streets survey has helped identify high needs projects, projected costs and recommend project prioritization that participating municipalities can agree upon in advance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en-US" dirty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TDD funds generated will be apportioned equitably among the projects within the participating municipalities as decided by those same municipalities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TDD Board will be responsible for ongoing allocation of funds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8960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/>
              <a:t>Equitable Allocation of TDD Funds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Annual revenue from the participating municipalities is estimated at $1.5 million based upon current participation</a:t>
            </a:r>
          </a:p>
          <a:p>
            <a:r>
              <a:rPr lang="en-US" dirty="0"/>
              <a:t>To ensure that each municipality receives material benefit from the TDD, projects will be organized into the following categories and funds will be allocated as follows:</a:t>
            </a:r>
          </a:p>
          <a:p>
            <a:pPr lvl="1"/>
            <a:r>
              <a:rPr lang="en-US" dirty="0"/>
              <a:t>On-Going Maintenance &amp; Capital Repairs/Improvements (80-85%): maintenance/repair and upgrade/expansion of existing local roads, sidewalks, etc.</a:t>
            </a:r>
          </a:p>
          <a:p>
            <a:pPr lvl="1"/>
            <a:r>
              <a:rPr lang="en-US" dirty="0"/>
              <a:t>Special Projects (15-20%): “wish list” improvements that may require matching funds or for which no other funding source is available </a:t>
            </a:r>
          </a:p>
          <a:p>
            <a:pPr lvl="2"/>
            <a:r>
              <a:rPr lang="en-US" dirty="0"/>
              <a:t>Corridor projects involving multiple municipalities </a:t>
            </a:r>
          </a:p>
          <a:p>
            <a:pPr lvl="2"/>
            <a:r>
              <a:rPr lang="en-US" dirty="0"/>
              <a:t>Streetscape improvements </a:t>
            </a:r>
          </a:p>
          <a:p>
            <a:pPr lvl="2"/>
            <a:r>
              <a:rPr lang="en-US" dirty="0"/>
              <a:t>Bike paths/pedestrian trails</a:t>
            </a:r>
          </a:p>
        </p:txBody>
      </p:sp>
    </p:spTree>
    <p:extLst>
      <p:ext uri="{BB962C8B-B14F-4D97-AF65-F5344CB8AC3E}">
        <p14:creationId xmlns:p14="http://schemas.microsoft.com/office/powerpoint/2010/main" val="245800647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/>
              <a:t>Equitable Allocation of TDD Funds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Within the two main categories of projects, TDD funds could be apportioned equitably among the participating municipalities as follows:</a:t>
            </a:r>
          </a:p>
          <a:p>
            <a:pPr lvl="1"/>
            <a:r>
              <a:rPr lang="en-US" dirty="0"/>
              <a:t>On-Going Maintenance &amp; Capital Improvements: funds allocated based upon local street miles within the municipality  (MODOT/County streets excluded)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Special Projects: funds allocated based on any other mutually agreed upon method</a:t>
            </a:r>
          </a:p>
          <a:p>
            <a:pPr lvl="2"/>
            <a:r>
              <a:rPr lang="en-US" dirty="0"/>
              <a:t>Develop grant application process</a:t>
            </a:r>
          </a:p>
          <a:p>
            <a:pPr lvl="2"/>
            <a:r>
              <a:rPr lang="en-US" dirty="0"/>
              <a:t>Use TDD revenues as matching funds (to leverage county, state and federal funds)</a:t>
            </a:r>
          </a:p>
          <a:p>
            <a:pPr lvl="2"/>
            <a:r>
              <a:rPr lang="en-US" dirty="0"/>
              <a:t>Ensure benefit to all municipalities over a defined period </a:t>
            </a:r>
            <a:br>
              <a:rPr lang="en-US" dirty="0"/>
            </a:br>
            <a:r>
              <a:rPr lang="en-US" dirty="0"/>
              <a:t>(ex. a special project within each city at least every ten years)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832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01C44-A2A3-74CD-7C26-252D6992D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47812"/>
            <a:ext cx="8991600" cy="529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1743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86FAFD-F1D4-D6FD-A8C1-D03292B12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20" y="152400"/>
            <a:ext cx="8675360" cy="629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903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Complete the comprehensive streets survey </a:t>
            </a:r>
          </a:p>
          <a:p>
            <a:r>
              <a:rPr lang="en-US" dirty="0"/>
              <a:t>Engage in Community Outreach</a:t>
            </a:r>
          </a:p>
          <a:p>
            <a:pPr lvl="1"/>
            <a:r>
              <a:rPr lang="en-US" dirty="0"/>
              <a:t>Identify stakeholders in each city to serve as advocates</a:t>
            </a:r>
          </a:p>
          <a:p>
            <a:pPr lvl="1"/>
            <a:r>
              <a:rPr lang="en-US" dirty="0"/>
              <a:t>Engage in voter education, since an election will be required</a:t>
            </a:r>
          </a:p>
          <a:p>
            <a:pPr lvl="1"/>
            <a:r>
              <a:rPr lang="en-US" dirty="0"/>
              <a:t>Interview firms to assist with ballot campaign</a:t>
            </a:r>
          </a:p>
          <a:p>
            <a:r>
              <a:rPr lang="en-US" dirty="0"/>
              <a:t>Form the TDD</a:t>
            </a:r>
          </a:p>
          <a:p>
            <a:pPr lvl="1"/>
            <a:r>
              <a:rPr lang="en-US" dirty="0"/>
              <a:t>Each participating municipality must adopt a resolution</a:t>
            </a:r>
          </a:p>
          <a:p>
            <a:pPr lvl="1"/>
            <a:r>
              <a:rPr lang="en-US" dirty="0"/>
              <a:t>Participating municipalities will file a Petition with the </a:t>
            </a:r>
            <a:br>
              <a:rPr lang="en-US" dirty="0"/>
            </a:br>
            <a:r>
              <a:rPr lang="en-US" dirty="0"/>
              <a:t>St. Louis County Circuit Court </a:t>
            </a:r>
          </a:p>
          <a:p>
            <a:pPr lvl="1"/>
            <a:r>
              <a:rPr lang="en-US" dirty="0"/>
              <a:t>After a public hearing, Court will certify a ballot question for consideration by voters within the participating municipalities</a:t>
            </a:r>
          </a:p>
          <a:p>
            <a:pPr lvl="1"/>
            <a:r>
              <a:rPr lang="en-US" dirty="0"/>
              <a:t>Board of Directors for the TDD will consist of the presiding officer of each participating municipality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3852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8363.0"/>
  <p:tag name="AS_RELEASE_DATE" val="2018.09.12"/>
  <p:tag name="AS_TITLE" val="Aspose.Slides for .NET 4.0"/>
  <p:tag name="AS_VERSION" val="18.9"/>
</p:tagLst>
</file>

<file path=ppt/theme/theme1.xml><?xml version="1.0" encoding="utf-8"?>
<a:theme xmlns:a="http://schemas.openxmlformats.org/drawingml/2006/main" name="ArmstrongTeasdale Template - External">
  <a:themeElements>
    <a:clrScheme name="Armstrong Teasdale">
      <a:dk1>
        <a:srgbClr val="E31837"/>
      </a:dk1>
      <a:lt1>
        <a:sysClr val="window" lastClr="FFFFFF"/>
      </a:lt1>
      <a:dk2>
        <a:srgbClr val="717073"/>
      </a:dk2>
      <a:lt2>
        <a:srgbClr val="E2E2E3"/>
      </a:lt2>
      <a:accent1>
        <a:srgbClr val="E31837"/>
      </a:accent1>
      <a:accent2>
        <a:srgbClr val="005DAA"/>
      </a:accent2>
      <a:accent3>
        <a:srgbClr val="E2E2E3"/>
      </a:accent3>
      <a:accent4>
        <a:srgbClr val="C6C5C7"/>
      </a:accent4>
      <a:accent5>
        <a:srgbClr val="A9A8AB"/>
      </a:accent5>
      <a:accent6>
        <a:srgbClr val="545456"/>
      </a:accent6>
      <a:hlink>
        <a:srgbClr val="E31837"/>
      </a:hlink>
      <a:folHlink>
        <a:srgbClr val="005DAA"/>
      </a:folHlink>
    </a:clrScheme>
    <a:fontScheme name="Armstrong Teasdale">
      <a:majorFont>
        <a:latin typeface="OfficinaSansITCStd Book"/>
        <a:ea typeface="Arial"/>
        <a:cs typeface="Arial"/>
      </a:majorFont>
      <a:minorFont>
        <a:latin typeface="OfficinaSansITCStd Book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strong Teasdale Theme - Vertical">
  <a:themeElements>
    <a:clrScheme name="Armstrong Teasdale">
      <a:dk1>
        <a:srgbClr val="E31837"/>
      </a:dk1>
      <a:lt1>
        <a:sysClr val="window" lastClr="FFFFFF"/>
      </a:lt1>
      <a:dk2>
        <a:srgbClr val="717073"/>
      </a:dk2>
      <a:lt2>
        <a:srgbClr val="EEECE1"/>
      </a:lt2>
      <a:accent1>
        <a:srgbClr val="E31837"/>
      </a:accent1>
      <a:accent2>
        <a:srgbClr val="005DAA"/>
      </a:accent2>
      <a:accent3>
        <a:srgbClr val="E2E2E3"/>
      </a:accent3>
      <a:accent4>
        <a:srgbClr val="C6C5C7"/>
      </a:accent4>
      <a:accent5>
        <a:srgbClr val="A9A8AB"/>
      </a:accent5>
      <a:accent6>
        <a:srgbClr val="545456"/>
      </a:accent6>
      <a:hlink>
        <a:srgbClr val="E31837"/>
      </a:hlink>
      <a:folHlink>
        <a:srgbClr val="005DAA"/>
      </a:folHlink>
    </a:clrScheme>
    <a:fontScheme name="Armstrong Teasdale">
      <a:majorFont>
        <a:latin typeface="OfficinaSansITCStd ExtraBd"/>
        <a:ea typeface="Arial"/>
        <a:cs typeface="Arial"/>
      </a:majorFont>
      <a:minorFont>
        <a:latin typeface="OfficinaSansITCStd Book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Armstrong Teasdale Template</Template>
  <TotalTime>149</TotalTime>
  <Words>699</Words>
  <Application>Microsoft Macintosh PowerPoint</Application>
  <PresentationFormat>On-screen Show (4:3)</PresentationFormat>
  <Paragraphs>72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OfficinaSansITCStd Book</vt:lpstr>
      <vt:lpstr>Wingdings</vt:lpstr>
      <vt:lpstr>ArmstrongTeasdale Template - External</vt:lpstr>
      <vt:lpstr>Armstrong Teasdale Theme - Vertical</vt:lpstr>
      <vt:lpstr>PowerPoint Presentation</vt:lpstr>
      <vt:lpstr>Creation of Multi-Jurisdictional Transportation Development District</vt:lpstr>
      <vt:lpstr>Multi-Jurisdictional TDD</vt:lpstr>
      <vt:lpstr>Equitable Allocation of TDD Funds</vt:lpstr>
      <vt:lpstr>Equitable Allocation of TDD Funds (continued)</vt:lpstr>
      <vt:lpstr>Equitable Allocation of TDD Funds (continued)</vt:lpstr>
      <vt:lpstr>PowerPoint Presentation</vt:lpstr>
      <vt:lpstr>PowerPoint Presentation</vt:lpstr>
      <vt:lpstr>Next Steps</vt:lpstr>
    </vt:vector>
  </TitlesOfParts>
  <Company>Armstrong Teasdale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WILLIAM HOOK</cp:lastModifiedBy>
  <cp:revision>8</cp:revision>
  <dcterms:created xsi:type="dcterms:W3CDTF">2022-01-19T19:55:22Z</dcterms:created>
  <dcterms:modified xsi:type="dcterms:W3CDTF">2024-03-18T18:14:17Z</dcterms:modified>
</cp:coreProperties>
</file>